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6096" userDrawn="1">
          <p15:clr>
            <a:srgbClr val="A4A3A4"/>
          </p15:clr>
        </p15:guide>
        <p15:guide id="5" orient="horz" pos="216" userDrawn="1">
          <p15:clr>
            <a:srgbClr val="A4A3A4"/>
          </p15:clr>
        </p15:guide>
        <p15:guide id="6" orient="horz" pos="47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985"/>
    <a:srgbClr val="80A6C8"/>
    <a:srgbClr val="8AB1D2"/>
    <a:srgbClr val="F4FBFF"/>
    <a:srgbClr val="E0EDF8"/>
    <a:srgbClr val="307BE0"/>
    <a:srgbClr val="638098"/>
    <a:srgbClr val="7495B1"/>
    <a:srgbClr val="DBE9F6"/>
    <a:srgbClr val="DBE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8"/>
    <p:restoredTop sz="96327"/>
  </p:normalViewPr>
  <p:slideViewPr>
    <p:cSldViewPr snapToGrid="0" snapToObjects="1" showGuides="1">
      <p:cViewPr varScale="1">
        <p:scale>
          <a:sx n="80" d="100"/>
          <a:sy n="80" d="100"/>
        </p:scale>
        <p:origin x="1356" y="102"/>
      </p:cViewPr>
      <p:guideLst>
        <p:guide orient="horz" pos="2448"/>
        <p:guide pos="3168"/>
        <p:guide pos="240"/>
        <p:guide pos="6096"/>
        <p:guide orient="horz" pos="216"/>
        <p:guide orient="horz" pos="4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F09-73CC-AA45-96B0-E9954E5A2A0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0143-7048-A84E-B13F-4AAF0365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0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F09-73CC-AA45-96B0-E9954E5A2A0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0143-7048-A84E-B13F-4AAF0365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F09-73CC-AA45-96B0-E9954E5A2A0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0143-7048-A84E-B13F-4AAF0365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1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F09-73CC-AA45-96B0-E9954E5A2A0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0143-7048-A84E-B13F-4AAF0365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F09-73CC-AA45-96B0-E9954E5A2A0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0143-7048-A84E-B13F-4AAF0365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2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F09-73CC-AA45-96B0-E9954E5A2A0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0143-7048-A84E-B13F-4AAF0365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0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F09-73CC-AA45-96B0-E9954E5A2A0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0143-7048-A84E-B13F-4AAF0365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9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F09-73CC-AA45-96B0-E9954E5A2A0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0143-7048-A84E-B13F-4AAF0365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0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F09-73CC-AA45-96B0-E9954E5A2A0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0143-7048-A84E-B13F-4AAF0365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F09-73CC-AA45-96B0-E9954E5A2A0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0143-7048-A84E-B13F-4AAF0365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9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CF09-73CC-AA45-96B0-E9954E5A2A0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0143-7048-A84E-B13F-4AAF0365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0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CF09-73CC-AA45-96B0-E9954E5A2A0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0143-7048-A84E-B13F-4AAF0365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AF1414-B2A0-214C-A2B9-F3A9B4BD945D}"/>
              </a:ext>
            </a:extLst>
          </p:cNvPr>
          <p:cNvSpPr/>
          <p:nvPr/>
        </p:nvSpPr>
        <p:spPr>
          <a:xfrm>
            <a:off x="0" y="0"/>
            <a:ext cx="10058400" cy="1429808"/>
          </a:xfrm>
          <a:prstGeom prst="rect">
            <a:avLst/>
          </a:prstGeom>
          <a:solidFill>
            <a:srgbClr val="DAE9F5"/>
          </a:solidFill>
          <a:ln>
            <a:noFill/>
          </a:ln>
          <a:effectLst>
            <a:outerShdw blurRad="508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ff-page Connector 7">
            <a:extLst>
              <a:ext uri="{FF2B5EF4-FFF2-40B4-BE49-F238E27FC236}">
                <a16:creationId xmlns:a16="http://schemas.microsoft.com/office/drawing/2014/main" id="{859579F1-F029-3E48-9553-BABA74E79E2B}"/>
              </a:ext>
            </a:extLst>
          </p:cNvPr>
          <p:cNvSpPr/>
          <p:nvPr/>
        </p:nvSpPr>
        <p:spPr>
          <a:xfrm>
            <a:off x="7841543" y="0"/>
            <a:ext cx="1828800" cy="2293247"/>
          </a:xfrm>
          <a:prstGeom prst="flowChartOffpageConnector">
            <a:avLst/>
          </a:prstGeom>
          <a:solidFill>
            <a:srgbClr val="DAE9F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9B5F54-1F26-7843-9657-5CCBA4173A60}"/>
              </a:ext>
            </a:extLst>
          </p:cNvPr>
          <p:cNvSpPr txBox="1"/>
          <p:nvPr/>
        </p:nvSpPr>
        <p:spPr>
          <a:xfrm>
            <a:off x="414425" y="612041"/>
            <a:ext cx="4636975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2400" b="1" dirty="0">
                <a:solidFill>
                  <a:srgbClr val="061F41"/>
                </a:solidFill>
                <a:latin typeface="Avenir Next Demi Bold" panose="020B0503020202020204" pitchFamily="34" charset="0"/>
              </a:rPr>
              <a:t>Springing into Action for Stroke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91FC7D-073F-164B-B9BD-2024598787D9}"/>
              </a:ext>
            </a:extLst>
          </p:cNvPr>
          <p:cNvSpPr txBox="1"/>
          <p:nvPr/>
        </p:nvSpPr>
        <p:spPr>
          <a:xfrm>
            <a:off x="414425" y="1045415"/>
            <a:ext cx="6362767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dirty="0">
                <a:solidFill>
                  <a:srgbClr val="307BE0"/>
                </a:solidFill>
                <a:latin typeface="Avenir Next Medium" panose="020B0503020202020204" pitchFamily="34" charset="0"/>
              </a:rPr>
              <a:t>Achieving favorable patient outcomes with Viz.ai’s stroke detection and triage technology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470182D-DE0A-8B4B-9646-7490B25CBEF9}"/>
              </a:ext>
            </a:extLst>
          </p:cNvPr>
          <p:cNvSpPr txBox="1"/>
          <p:nvPr/>
        </p:nvSpPr>
        <p:spPr>
          <a:xfrm>
            <a:off x="8105922" y="1179858"/>
            <a:ext cx="1321814" cy="7142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b="1" i="1" dirty="0">
                <a:solidFill>
                  <a:srgbClr val="033985"/>
                </a:solidFill>
                <a:latin typeface="Avenir Next Demi Bold" panose="020B0503020202020204" pitchFamily="34" charset="0"/>
              </a:rPr>
              <a:t>GREAT JOB TEAM!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3433FDD-5321-2D46-8968-FA6505FF1BF9}"/>
              </a:ext>
            </a:extLst>
          </p:cNvPr>
          <p:cNvSpPr/>
          <p:nvPr/>
        </p:nvSpPr>
        <p:spPr>
          <a:xfrm>
            <a:off x="376182" y="343458"/>
            <a:ext cx="1005840" cy="228600"/>
          </a:xfrm>
          <a:prstGeom prst="rect">
            <a:avLst/>
          </a:prstGeom>
          <a:solidFill>
            <a:srgbClr val="061F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137160" rIns="91440" bIns="91440" rtlCol="0" anchor="ctr"/>
          <a:lstStyle/>
          <a:p>
            <a:pPr algn="ctr"/>
            <a:r>
              <a:rPr lang="en-US" sz="1050" dirty="0">
                <a:solidFill>
                  <a:srgbClr val="DBE9F5"/>
                </a:solidFill>
                <a:latin typeface="Avenir Next Medium" panose="020B0503020202020204" pitchFamily="34" charset="0"/>
              </a:rPr>
              <a:t>CASE REPORT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CAAA0820-E96C-0147-8DAF-DCCF46DF6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0"/>
          <a:stretch/>
        </p:blipFill>
        <p:spPr bwMode="auto">
          <a:xfrm flipH="1">
            <a:off x="0" y="6333499"/>
            <a:ext cx="10058400" cy="146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7C843932-61CC-064A-982A-A23A9BCFE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47134"/>
              </p:ext>
            </p:extLst>
          </p:nvPr>
        </p:nvGraphicFramePr>
        <p:xfrm>
          <a:off x="2090774" y="6656317"/>
          <a:ext cx="7574017" cy="965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5386">
                  <a:extLst>
                    <a:ext uri="{9D8B030D-6E8A-4147-A177-3AD203B41FA5}">
                      <a16:colId xmlns:a16="http://schemas.microsoft.com/office/drawing/2014/main" val="1549458560"/>
                    </a:ext>
                  </a:extLst>
                </a:gridCol>
                <a:gridCol w="2637845">
                  <a:extLst>
                    <a:ext uri="{9D8B030D-6E8A-4147-A177-3AD203B41FA5}">
                      <a16:colId xmlns:a16="http://schemas.microsoft.com/office/drawing/2014/main" val="1559062189"/>
                    </a:ext>
                  </a:extLst>
                </a:gridCol>
                <a:gridCol w="2660786">
                  <a:extLst>
                    <a:ext uri="{9D8B030D-6E8A-4147-A177-3AD203B41FA5}">
                      <a16:colId xmlns:a16="http://schemas.microsoft.com/office/drawing/2014/main" val="2264635921"/>
                    </a:ext>
                  </a:extLst>
                </a:gridCol>
              </a:tblGrid>
              <a:tr h="482945"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A418E"/>
                        </a:solidFill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MD: </a:t>
                      </a:r>
                      <a:r>
                        <a:rPr lang="en-US" sz="1050" b="1" dirty="0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Dr. Justin Whisenant </a:t>
                      </a:r>
                    </a:p>
                  </a:txBody>
                  <a:tcPr marL="27432" marR="2743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A418E"/>
                        </a:solidFill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Stroke Coordinator: </a:t>
                      </a:r>
                      <a:r>
                        <a:rPr lang="en-US" sz="1050" b="1" dirty="0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Ashley Harris, ARNP</a:t>
                      </a:r>
                    </a:p>
                  </a:txBody>
                  <a:tcPr marL="27432" marR="2743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ED Team: </a:t>
                      </a:r>
                      <a:r>
                        <a:rPr lang="en-US" sz="1050" b="1" dirty="0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Dr. </a:t>
                      </a:r>
                      <a:r>
                        <a:rPr lang="en-US" sz="1050" b="1" dirty="0" err="1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Iaun</a:t>
                      </a:r>
                      <a:r>
                        <a:rPr lang="en-US" sz="1050" b="1" dirty="0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, Dr. </a:t>
                      </a:r>
                      <a:r>
                        <a:rPr lang="en-US" sz="1050" b="1" dirty="0" err="1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Szuzucki</a:t>
                      </a:r>
                      <a:r>
                        <a:rPr lang="en-US" sz="1050" b="1" dirty="0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, Michael Kendall, RN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>
                        <a:solidFill>
                          <a:srgbClr val="0A418E"/>
                        </a:solidFill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Neurologist: </a:t>
                      </a:r>
                      <a:r>
                        <a:rPr lang="en-US" sz="1050" b="1" dirty="0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Dr. Villar </a:t>
                      </a:r>
                    </a:p>
                  </a:txBody>
                  <a:tcPr marL="27432" marR="2743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5642424"/>
                  </a:ext>
                </a:extLst>
              </a:tr>
              <a:tr h="482945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IR Team: </a:t>
                      </a:r>
                      <a:r>
                        <a:rPr lang="en-US" sz="1050" b="1" dirty="0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Chris Connor IRT, Larita Edwards IRT </a:t>
                      </a:r>
                    </a:p>
                  </a:txBody>
                  <a:tcPr marL="27432" marR="2743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Nurses: </a:t>
                      </a:r>
                      <a:r>
                        <a:rPr lang="en-US" sz="1050" b="1" dirty="0">
                          <a:solidFill>
                            <a:srgbClr val="0A418E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Lindsay Bly, RN, Sue Keene RN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A418E"/>
                        </a:solidFill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 marL="27432" marR="2743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900" b="0" i="0" dirty="0">
                        <a:solidFill>
                          <a:srgbClr val="000000"/>
                        </a:solidFill>
                        <a:latin typeface="Avenir Medium" panose="02000503020000020003" pitchFamily="2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5066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F202994-FEEE-714D-9979-7E6C3C41F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146" y="513446"/>
            <a:ext cx="1645366" cy="526517"/>
          </a:xfrm>
          <a:prstGeom prst="rect">
            <a:avLst/>
          </a:prstGeom>
        </p:spPr>
      </p:pic>
      <p:sp>
        <p:nvSpPr>
          <p:cNvPr id="70" name="Process 69">
            <a:extLst>
              <a:ext uri="{FF2B5EF4-FFF2-40B4-BE49-F238E27FC236}">
                <a16:creationId xmlns:a16="http://schemas.microsoft.com/office/drawing/2014/main" id="{ED5BD943-E04F-7341-9F52-325608C7EE3D}"/>
              </a:ext>
            </a:extLst>
          </p:cNvPr>
          <p:cNvSpPr/>
          <p:nvPr/>
        </p:nvSpPr>
        <p:spPr>
          <a:xfrm>
            <a:off x="381571" y="3424175"/>
            <a:ext cx="2926080" cy="2256350"/>
          </a:xfrm>
          <a:prstGeom prst="flowChartProcess">
            <a:avLst/>
          </a:prstGeom>
          <a:solidFill>
            <a:srgbClr val="F4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137160" rtlCol="0" anchor="t"/>
          <a:lstStyle/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07BE0"/>
                </a:solidFill>
                <a:latin typeface="Avenir Next" panose="020B0503020202020204" pitchFamily="34" charset="0"/>
              </a:rPr>
              <a:t>55F w/ aphasia and emesis while on the phone with her daughter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07BE0"/>
                </a:solidFill>
                <a:latin typeface="Avenir Next" panose="020B0503020202020204" pitchFamily="34" charset="0"/>
              </a:rPr>
              <a:t>Baseline </a:t>
            </a:r>
            <a:r>
              <a:rPr lang="en-US" sz="1200" dirty="0" err="1">
                <a:solidFill>
                  <a:srgbClr val="307BE0"/>
                </a:solidFill>
                <a:latin typeface="Avenir Next" panose="020B0503020202020204" pitchFamily="34" charset="0"/>
              </a:rPr>
              <a:t>mRS</a:t>
            </a:r>
            <a:r>
              <a:rPr lang="en-US" sz="1200" dirty="0">
                <a:solidFill>
                  <a:srgbClr val="307BE0"/>
                </a:solidFill>
                <a:latin typeface="Avenir Next" panose="020B0503020202020204" pitchFamily="34" charset="0"/>
              </a:rPr>
              <a:t> 0, NIHSS 6, Aspects 10</a:t>
            </a:r>
          </a:p>
        </p:txBody>
      </p:sp>
      <p:sp>
        <p:nvSpPr>
          <p:cNvPr id="71" name="Process 70">
            <a:extLst>
              <a:ext uri="{FF2B5EF4-FFF2-40B4-BE49-F238E27FC236}">
                <a16:creationId xmlns:a16="http://schemas.microsoft.com/office/drawing/2014/main" id="{29609AAB-9014-4B4B-AE21-128CE1FF0130}"/>
              </a:ext>
            </a:extLst>
          </p:cNvPr>
          <p:cNvSpPr/>
          <p:nvPr/>
        </p:nvSpPr>
        <p:spPr>
          <a:xfrm>
            <a:off x="381571" y="3104958"/>
            <a:ext cx="2926080" cy="322846"/>
          </a:xfrm>
          <a:prstGeom prst="flowChartProcess">
            <a:avLst/>
          </a:prstGeom>
          <a:solidFill>
            <a:srgbClr val="307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12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PATIENT PRESENTATION</a:t>
            </a:r>
          </a:p>
        </p:txBody>
      </p:sp>
      <p:sp>
        <p:nvSpPr>
          <p:cNvPr id="74" name="Process 73">
            <a:extLst>
              <a:ext uri="{FF2B5EF4-FFF2-40B4-BE49-F238E27FC236}">
                <a16:creationId xmlns:a16="http://schemas.microsoft.com/office/drawing/2014/main" id="{774F22F4-1A9C-E149-8B95-B9B58292F93C}"/>
              </a:ext>
            </a:extLst>
          </p:cNvPr>
          <p:cNvSpPr/>
          <p:nvPr/>
        </p:nvSpPr>
        <p:spPr>
          <a:xfrm>
            <a:off x="3576323" y="3424175"/>
            <a:ext cx="2926080" cy="2256350"/>
          </a:xfrm>
          <a:prstGeom prst="flowChartProcess">
            <a:avLst/>
          </a:prstGeom>
          <a:solidFill>
            <a:srgbClr val="F4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Process 74">
            <a:extLst>
              <a:ext uri="{FF2B5EF4-FFF2-40B4-BE49-F238E27FC236}">
                <a16:creationId xmlns:a16="http://schemas.microsoft.com/office/drawing/2014/main" id="{C3B8DD77-9AAE-DF49-B22C-492B2466885A}"/>
              </a:ext>
            </a:extLst>
          </p:cNvPr>
          <p:cNvSpPr/>
          <p:nvPr/>
        </p:nvSpPr>
        <p:spPr>
          <a:xfrm>
            <a:off x="3576323" y="3104958"/>
            <a:ext cx="2926080" cy="322846"/>
          </a:xfrm>
          <a:prstGeom prst="flowChartProcess">
            <a:avLst/>
          </a:prstGeom>
          <a:solidFill>
            <a:srgbClr val="307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12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STROKE IMAGING &amp; ALERT</a:t>
            </a:r>
          </a:p>
        </p:txBody>
      </p:sp>
      <p:sp>
        <p:nvSpPr>
          <p:cNvPr id="78" name="Process 77">
            <a:extLst>
              <a:ext uri="{FF2B5EF4-FFF2-40B4-BE49-F238E27FC236}">
                <a16:creationId xmlns:a16="http://schemas.microsoft.com/office/drawing/2014/main" id="{E5F44FA6-D443-5448-9407-2C80B9CF5321}"/>
              </a:ext>
            </a:extLst>
          </p:cNvPr>
          <p:cNvSpPr/>
          <p:nvPr/>
        </p:nvSpPr>
        <p:spPr>
          <a:xfrm>
            <a:off x="6765155" y="3424175"/>
            <a:ext cx="2926080" cy="2256350"/>
          </a:xfrm>
          <a:prstGeom prst="flowChartProcess">
            <a:avLst/>
          </a:prstGeom>
          <a:solidFill>
            <a:srgbClr val="F4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Process 78">
            <a:extLst>
              <a:ext uri="{FF2B5EF4-FFF2-40B4-BE49-F238E27FC236}">
                <a16:creationId xmlns:a16="http://schemas.microsoft.com/office/drawing/2014/main" id="{FEF92E20-3B05-BC43-AB0E-735902C98B27}"/>
              </a:ext>
            </a:extLst>
          </p:cNvPr>
          <p:cNvSpPr/>
          <p:nvPr/>
        </p:nvSpPr>
        <p:spPr>
          <a:xfrm>
            <a:off x="6765155" y="3104958"/>
            <a:ext cx="2926080" cy="322846"/>
          </a:xfrm>
          <a:prstGeom prst="flowChartProcess">
            <a:avLst/>
          </a:prstGeom>
          <a:solidFill>
            <a:srgbClr val="307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12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ENDOVASCULAR INTERVENTION</a:t>
            </a:r>
          </a:p>
        </p:txBody>
      </p:sp>
      <p:sp>
        <p:nvSpPr>
          <p:cNvPr id="80" name="Process 79">
            <a:extLst>
              <a:ext uri="{FF2B5EF4-FFF2-40B4-BE49-F238E27FC236}">
                <a16:creationId xmlns:a16="http://schemas.microsoft.com/office/drawing/2014/main" id="{F1FF92FD-1EB0-0B45-8013-F5CE6CC34286}"/>
              </a:ext>
            </a:extLst>
          </p:cNvPr>
          <p:cNvSpPr/>
          <p:nvPr/>
        </p:nvSpPr>
        <p:spPr>
          <a:xfrm>
            <a:off x="376181" y="5711221"/>
            <a:ext cx="1645920" cy="914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rgbClr val="307BE0"/>
                </a:solidFill>
                <a:latin typeface="Avenir Next Medium" panose="020B0503020202020204" pitchFamily="34" charset="0"/>
              </a:rPr>
              <a:t>LAST KNOWN WELL</a:t>
            </a:r>
          </a:p>
          <a:p>
            <a:pPr algn="ctr">
              <a:lnSpc>
                <a:spcPct val="114000"/>
              </a:lnSpc>
            </a:pPr>
            <a:r>
              <a:rPr lang="en-US" sz="2000" dirty="0">
                <a:solidFill>
                  <a:srgbClr val="307BE0"/>
                </a:solidFill>
                <a:latin typeface="Avenir Next Medium" panose="020B0503020202020204" pitchFamily="34" charset="0"/>
              </a:rPr>
              <a:t>13:00</a:t>
            </a:r>
          </a:p>
        </p:txBody>
      </p:sp>
      <p:sp>
        <p:nvSpPr>
          <p:cNvPr id="81" name="Process 80">
            <a:extLst>
              <a:ext uri="{FF2B5EF4-FFF2-40B4-BE49-F238E27FC236}">
                <a16:creationId xmlns:a16="http://schemas.microsoft.com/office/drawing/2014/main" id="{9648513F-48FB-D14A-918C-15287E322BB3}"/>
              </a:ext>
            </a:extLst>
          </p:cNvPr>
          <p:cNvSpPr/>
          <p:nvPr/>
        </p:nvSpPr>
        <p:spPr>
          <a:xfrm>
            <a:off x="1907241" y="5711221"/>
            <a:ext cx="1645920" cy="914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rgbClr val="307BE0"/>
                </a:solidFill>
                <a:latin typeface="Avenir Next Medium" panose="020B0503020202020204" pitchFamily="34" charset="0"/>
              </a:rPr>
              <a:t>ARRIVAL TIME</a:t>
            </a:r>
          </a:p>
          <a:p>
            <a:pPr algn="ctr">
              <a:lnSpc>
                <a:spcPct val="114000"/>
              </a:lnSpc>
            </a:pPr>
            <a:r>
              <a:rPr lang="en-US" sz="2000" dirty="0">
                <a:solidFill>
                  <a:srgbClr val="307BE0"/>
                </a:solidFill>
                <a:latin typeface="Avenir Next Medium" panose="020B0503020202020204" pitchFamily="34" charset="0"/>
              </a:rPr>
              <a:t>13:28</a:t>
            </a:r>
            <a:endParaRPr lang="en-US" sz="2400" dirty="0">
              <a:solidFill>
                <a:srgbClr val="307BE0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82" name="Process 81">
            <a:extLst>
              <a:ext uri="{FF2B5EF4-FFF2-40B4-BE49-F238E27FC236}">
                <a16:creationId xmlns:a16="http://schemas.microsoft.com/office/drawing/2014/main" id="{958D56D6-637C-5C45-A03E-494555844CF6}"/>
              </a:ext>
            </a:extLst>
          </p:cNvPr>
          <p:cNvSpPr/>
          <p:nvPr/>
        </p:nvSpPr>
        <p:spPr>
          <a:xfrm>
            <a:off x="3438301" y="5711221"/>
            <a:ext cx="1645920" cy="914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rgbClr val="307BE0"/>
                </a:solidFill>
                <a:latin typeface="Avenir Next Medium" panose="020B0503020202020204" pitchFamily="34" charset="0"/>
              </a:rPr>
              <a:t>CT SCAN</a:t>
            </a:r>
          </a:p>
          <a:p>
            <a:pPr algn="ctr">
              <a:lnSpc>
                <a:spcPct val="114000"/>
              </a:lnSpc>
            </a:pPr>
            <a:r>
              <a:rPr lang="en-US" sz="2000" dirty="0">
                <a:solidFill>
                  <a:srgbClr val="307BE0"/>
                </a:solidFill>
                <a:latin typeface="Avenir Next Medium" panose="020B0503020202020204" pitchFamily="34" charset="0"/>
              </a:rPr>
              <a:t>14:50</a:t>
            </a:r>
            <a:endParaRPr lang="en-US" sz="2400" dirty="0">
              <a:solidFill>
                <a:srgbClr val="307BE0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84" name="Process 83">
            <a:extLst>
              <a:ext uri="{FF2B5EF4-FFF2-40B4-BE49-F238E27FC236}">
                <a16:creationId xmlns:a16="http://schemas.microsoft.com/office/drawing/2014/main" id="{9DF8925D-87B3-3744-B314-43C821C34B26}"/>
              </a:ext>
            </a:extLst>
          </p:cNvPr>
          <p:cNvSpPr/>
          <p:nvPr/>
        </p:nvSpPr>
        <p:spPr>
          <a:xfrm>
            <a:off x="4969361" y="5711221"/>
            <a:ext cx="1645920" cy="914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rgbClr val="307BE0"/>
                </a:solidFill>
                <a:latin typeface="Avenir Next Medium" panose="020B0503020202020204" pitchFamily="34" charset="0"/>
              </a:rPr>
              <a:t>VIZ LVO ALERT</a:t>
            </a:r>
          </a:p>
          <a:p>
            <a:pPr algn="ctr">
              <a:lnSpc>
                <a:spcPct val="114000"/>
              </a:lnSpc>
            </a:pPr>
            <a:r>
              <a:rPr lang="en-US" sz="2000" dirty="0">
                <a:solidFill>
                  <a:srgbClr val="307BE0"/>
                </a:solidFill>
                <a:latin typeface="Avenir Next Medium" panose="020B0503020202020204" pitchFamily="34" charset="0"/>
              </a:rPr>
              <a:t>14:57</a:t>
            </a:r>
            <a:endParaRPr lang="en-US" sz="2400" dirty="0">
              <a:solidFill>
                <a:srgbClr val="307BE0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85" name="Process 84">
            <a:extLst>
              <a:ext uri="{FF2B5EF4-FFF2-40B4-BE49-F238E27FC236}">
                <a16:creationId xmlns:a16="http://schemas.microsoft.com/office/drawing/2014/main" id="{F892C8B0-982D-A54B-BDB9-9BE705F96100}"/>
              </a:ext>
            </a:extLst>
          </p:cNvPr>
          <p:cNvSpPr/>
          <p:nvPr/>
        </p:nvSpPr>
        <p:spPr>
          <a:xfrm>
            <a:off x="6500421" y="5711221"/>
            <a:ext cx="1645920" cy="914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rgbClr val="307BE0"/>
                </a:solidFill>
                <a:latin typeface="Avenir Next Medium" panose="020B0503020202020204" pitchFamily="34" charset="0"/>
              </a:rPr>
              <a:t>GROIN PUNCTURE</a:t>
            </a:r>
          </a:p>
          <a:p>
            <a:pPr algn="ctr">
              <a:lnSpc>
                <a:spcPct val="114000"/>
              </a:lnSpc>
            </a:pPr>
            <a:r>
              <a:rPr lang="en-US" sz="2000" dirty="0">
                <a:solidFill>
                  <a:srgbClr val="307BE0"/>
                </a:solidFill>
                <a:latin typeface="Avenir Next Medium" panose="020B0503020202020204" pitchFamily="34" charset="0"/>
              </a:rPr>
              <a:t>16:24</a:t>
            </a:r>
            <a:endParaRPr lang="en-US" sz="2800" dirty="0">
              <a:solidFill>
                <a:srgbClr val="307BE0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86" name="Process 85">
            <a:extLst>
              <a:ext uri="{FF2B5EF4-FFF2-40B4-BE49-F238E27FC236}">
                <a16:creationId xmlns:a16="http://schemas.microsoft.com/office/drawing/2014/main" id="{B605B6D0-D1D3-6340-BE71-884DCC639C4A}"/>
              </a:ext>
            </a:extLst>
          </p:cNvPr>
          <p:cNvSpPr/>
          <p:nvPr/>
        </p:nvSpPr>
        <p:spPr>
          <a:xfrm>
            <a:off x="8031480" y="5711221"/>
            <a:ext cx="1645920" cy="914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rgbClr val="307BE0"/>
                </a:solidFill>
                <a:latin typeface="Avenir Next Medium" panose="020B0503020202020204" pitchFamily="34" charset="0"/>
              </a:rPr>
              <a:t>RECANALIZATION</a:t>
            </a:r>
            <a:endParaRPr lang="en-US" sz="1050" dirty="0">
              <a:solidFill>
                <a:srgbClr val="307BE0"/>
              </a:solidFill>
              <a:latin typeface="Avenir Next Medium" panose="020B0503020202020204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n-US" sz="2000" dirty="0">
                <a:solidFill>
                  <a:srgbClr val="307BE0"/>
                </a:solidFill>
                <a:latin typeface="Avenir Next Medium" panose="020B0503020202020204" pitchFamily="34" charset="0"/>
              </a:rPr>
              <a:t>16:30</a:t>
            </a:r>
            <a:endParaRPr lang="en-US" sz="2400" dirty="0">
              <a:solidFill>
                <a:srgbClr val="307BE0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98" name="Process 97">
            <a:extLst>
              <a:ext uri="{FF2B5EF4-FFF2-40B4-BE49-F238E27FC236}">
                <a16:creationId xmlns:a16="http://schemas.microsoft.com/office/drawing/2014/main" id="{D7113296-E39E-104F-A5E8-4E98AB5151A3}"/>
              </a:ext>
            </a:extLst>
          </p:cNvPr>
          <p:cNvSpPr>
            <a:spLocks noChangeAspect="1"/>
          </p:cNvSpPr>
          <p:nvPr/>
        </p:nvSpPr>
        <p:spPr>
          <a:xfrm>
            <a:off x="2674137" y="1730159"/>
            <a:ext cx="1143000" cy="1143000"/>
          </a:xfrm>
          <a:prstGeom prst="flowChartProcess">
            <a:avLst/>
          </a:prstGeom>
          <a:solidFill>
            <a:srgbClr val="F4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Process 99">
            <a:extLst>
              <a:ext uri="{FF2B5EF4-FFF2-40B4-BE49-F238E27FC236}">
                <a16:creationId xmlns:a16="http://schemas.microsoft.com/office/drawing/2014/main" id="{AA863E2C-D164-FA41-B1CB-8BD979E75D43}"/>
              </a:ext>
            </a:extLst>
          </p:cNvPr>
          <p:cNvSpPr>
            <a:spLocks noChangeAspect="1"/>
          </p:cNvSpPr>
          <p:nvPr/>
        </p:nvSpPr>
        <p:spPr>
          <a:xfrm>
            <a:off x="1536921" y="1724848"/>
            <a:ext cx="1143000" cy="1143000"/>
          </a:xfrm>
          <a:prstGeom prst="flowChartProcess">
            <a:avLst/>
          </a:prstGeom>
          <a:solidFill>
            <a:srgbClr val="DBE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C4B6E51-D0D7-4041-AC82-B4D600366B13}"/>
              </a:ext>
            </a:extLst>
          </p:cNvPr>
          <p:cNvSpPr txBox="1"/>
          <p:nvPr/>
        </p:nvSpPr>
        <p:spPr>
          <a:xfrm>
            <a:off x="1643304" y="1720611"/>
            <a:ext cx="918666" cy="7725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4000" b="1" dirty="0">
                <a:solidFill>
                  <a:srgbClr val="307BE0"/>
                </a:solidFill>
                <a:latin typeface="Avenir Next Medium" panose="020B0503020202020204" pitchFamily="34" charset="0"/>
              </a:rPr>
              <a:t>7</a:t>
            </a:r>
            <a:r>
              <a:rPr lang="en-US" sz="1100" b="1" dirty="0">
                <a:solidFill>
                  <a:srgbClr val="307BE0"/>
                </a:solidFill>
                <a:latin typeface="Avenir Next Medium" panose="020B0503020202020204" pitchFamily="34" charset="0"/>
              </a:rPr>
              <a:t> </a:t>
            </a:r>
            <a:r>
              <a:rPr lang="en-US" sz="1100" dirty="0">
                <a:solidFill>
                  <a:srgbClr val="307BE0"/>
                </a:solidFill>
                <a:latin typeface="Avenir Next" panose="020B0503020202020204" pitchFamily="34" charset="0"/>
              </a:rPr>
              <a:t>MIN</a:t>
            </a:r>
            <a:endParaRPr lang="en-US" sz="3600" dirty="0">
              <a:solidFill>
                <a:srgbClr val="307BE0"/>
              </a:solidFill>
              <a:latin typeface="Avenir Next" panose="020B0503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CBB6575-EB25-5F45-A106-78FD2DF00EA7}"/>
              </a:ext>
            </a:extLst>
          </p:cNvPr>
          <p:cNvSpPr txBox="1"/>
          <p:nvPr/>
        </p:nvSpPr>
        <p:spPr>
          <a:xfrm>
            <a:off x="2631351" y="2358376"/>
            <a:ext cx="1242573" cy="4724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rgbClr val="307BE0"/>
                </a:solidFill>
                <a:latin typeface="Avenir Next" panose="020B0503020202020204" pitchFamily="34" charset="0"/>
              </a:rPr>
              <a:t>PUNCTURE - REPERFUSION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9E462DB-901B-D942-95F1-714C569D02B0}"/>
              </a:ext>
            </a:extLst>
          </p:cNvPr>
          <p:cNvSpPr txBox="1"/>
          <p:nvPr/>
        </p:nvSpPr>
        <p:spPr>
          <a:xfrm>
            <a:off x="2780028" y="1720611"/>
            <a:ext cx="918666" cy="7725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4000" b="1" dirty="0">
                <a:solidFill>
                  <a:srgbClr val="307BE0"/>
                </a:solidFill>
                <a:latin typeface="Avenir Next Medium" panose="020B0503020202020204" pitchFamily="34" charset="0"/>
              </a:rPr>
              <a:t>6</a:t>
            </a:r>
            <a:r>
              <a:rPr lang="en-US" sz="1100" b="1" dirty="0">
                <a:solidFill>
                  <a:srgbClr val="307BE0"/>
                </a:solidFill>
                <a:latin typeface="Avenir Next Medium" panose="020B0503020202020204" pitchFamily="34" charset="0"/>
              </a:rPr>
              <a:t> </a:t>
            </a:r>
            <a:r>
              <a:rPr lang="en-US" sz="1100" dirty="0">
                <a:solidFill>
                  <a:srgbClr val="307BE0"/>
                </a:solidFill>
                <a:latin typeface="Avenir Next" panose="020B0503020202020204" pitchFamily="34" charset="0"/>
              </a:rPr>
              <a:t>MIN</a:t>
            </a:r>
            <a:endParaRPr lang="en-US" sz="3600" dirty="0">
              <a:solidFill>
                <a:srgbClr val="307BE0"/>
              </a:solidFill>
              <a:latin typeface="Avenir Next" panose="020B0503020202020204" pitchFamily="34" charset="0"/>
            </a:endParaRPr>
          </a:p>
        </p:txBody>
      </p:sp>
      <p:sp>
        <p:nvSpPr>
          <p:cNvPr id="128" name="Process 127">
            <a:extLst>
              <a:ext uri="{FF2B5EF4-FFF2-40B4-BE49-F238E27FC236}">
                <a16:creationId xmlns:a16="http://schemas.microsoft.com/office/drawing/2014/main" id="{16414E67-EFA3-8E46-BBF6-FC0EF698AEEA}"/>
              </a:ext>
            </a:extLst>
          </p:cNvPr>
          <p:cNvSpPr>
            <a:spLocks noChangeAspect="1"/>
          </p:cNvSpPr>
          <p:nvPr/>
        </p:nvSpPr>
        <p:spPr>
          <a:xfrm>
            <a:off x="393921" y="1730159"/>
            <a:ext cx="1143000" cy="1143000"/>
          </a:xfrm>
          <a:prstGeom prst="flowChartProcess">
            <a:avLst/>
          </a:prstGeom>
          <a:solidFill>
            <a:srgbClr val="F4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9C14B4-DCBC-4E4A-BB9D-B7B0A3FBE2A2}"/>
              </a:ext>
            </a:extLst>
          </p:cNvPr>
          <p:cNvSpPr/>
          <p:nvPr/>
        </p:nvSpPr>
        <p:spPr>
          <a:xfrm>
            <a:off x="351311" y="2520895"/>
            <a:ext cx="1228221" cy="311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b="1" dirty="0">
                <a:solidFill>
                  <a:srgbClr val="307BE0"/>
                </a:solidFill>
                <a:latin typeface="Avenir Next Demi Bold" panose="020B0503020202020204" pitchFamily="34" charset="0"/>
              </a:rPr>
              <a:t>TIME IS BRAIN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B320194-1FB8-B54F-97D9-507DE7F34DC0}"/>
              </a:ext>
            </a:extLst>
          </p:cNvPr>
          <p:cNvSpPr txBox="1"/>
          <p:nvPr/>
        </p:nvSpPr>
        <p:spPr>
          <a:xfrm>
            <a:off x="1439814" y="2353850"/>
            <a:ext cx="1321355" cy="4724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rgbClr val="307BE0"/>
                </a:solidFill>
                <a:latin typeface="Avenir Next" panose="020B0503020202020204" pitchFamily="34" charset="0"/>
              </a:rPr>
              <a:t>CTA IMAGING – VIZ LVO ALERT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E200A5E5-0F11-D744-82A4-AC73C58EE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246567"/>
            <a:ext cx="2743200" cy="133118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E2F68DA8-7DC6-B448-8F84-DA9D22CFE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599" y="3528209"/>
            <a:ext cx="2743200" cy="661073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7C8D5B7F-A826-F14B-B50F-CB3371902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032" y="3512336"/>
            <a:ext cx="2697480" cy="1278735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B9FB7793-52FF-A942-B141-20120FC534CC}"/>
              </a:ext>
            </a:extLst>
          </p:cNvPr>
          <p:cNvSpPr txBox="1"/>
          <p:nvPr/>
        </p:nvSpPr>
        <p:spPr>
          <a:xfrm>
            <a:off x="4026944" y="1755652"/>
            <a:ext cx="4012109" cy="113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i="1" dirty="0">
                <a:solidFill>
                  <a:srgbClr val="307BE0"/>
                </a:solidFill>
                <a:latin typeface="Avenir Book" panose="02000503020000020003" pitchFamily="2" charset="0"/>
              </a:rPr>
              <a:t>Patient presented with atypical stroke symptoms, challenging IV site access, difficulty determining accurate last known well time and, </a:t>
            </a:r>
            <a:r>
              <a:rPr lang="en-US" sz="1200" b="1" i="1" dirty="0">
                <a:solidFill>
                  <a:srgbClr val="307BE0"/>
                </a:solidFill>
                <a:latin typeface="Avenir Book" panose="02000503020000020003" pitchFamily="2" charset="0"/>
              </a:rPr>
              <a:t>despite</a:t>
            </a:r>
            <a:r>
              <a:rPr lang="en-US" sz="1200" i="1" dirty="0">
                <a:solidFill>
                  <a:srgbClr val="307BE0"/>
                </a:solidFill>
                <a:latin typeface="Avenir Book" panose="02000503020000020003" pitchFamily="2" charset="0"/>
              </a:rPr>
              <a:t> these challenges, the Brandon team using Viz restored flow to her brain and she was discharged home </a:t>
            </a:r>
            <a:r>
              <a:rPr lang="en-US" sz="1200" b="1" i="1" dirty="0">
                <a:solidFill>
                  <a:srgbClr val="307BE0"/>
                </a:solidFill>
                <a:latin typeface="Avenir Book" panose="02000503020000020003" pitchFamily="2" charset="0"/>
              </a:rPr>
              <a:t>without deficits! </a:t>
            </a:r>
          </a:p>
        </p:txBody>
      </p:sp>
      <p:sp>
        <p:nvSpPr>
          <p:cNvPr id="136" name="Text Placeholder 46">
            <a:extLst>
              <a:ext uri="{FF2B5EF4-FFF2-40B4-BE49-F238E27FC236}">
                <a16:creationId xmlns:a16="http://schemas.microsoft.com/office/drawing/2014/main" id="{500133D5-4AF6-D94F-9A1D-EBA92A7CDFE3}"/>
              </a:ext>
            </a:extLst>
          </p:cNvPr>
          <p:cNvSpPr txBox="1">
            <a:spLocks/>
          </p:cNvSpPr>
          <p:nvPr/>
        </p:nvSpPr>
        <p:spPr>
          <a:xfrm>
            <a:off x="6892032" y="4873485"/>
            <a:ext cx="2670509" cy="675668"/>
          </a:xfrm>
          <a:prstGeom prst="rect">
            <a:avLst/>
          </a:prstGeom>
          <a:noFill/>
        </p:spPr>
        <p:txBody>
          <a:bodyPr/>
          <a:lstStyle>
            <a:lvl1pPr marL="0" indent="0" algn="l" defTabSz="1462928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31464" indent="0" algn="l" defTabSz="1462928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2929" indent="0" algn="l" defTabSz="1462928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393" indent="0" algn="l" defTabSz="1462928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858" indent="0" algn="l" defTabSz="1462928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23054" indent="-365732" algn="l" defTabSz="14629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518" indent="-365732" algn="l" defTabSz="14629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5983" indent="-365732" algn="l" defTabSz="14629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447" indent="-365732" algn="l" defTabSz="14629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07BE0"/>
                </a:solidFill>
                <a:latin typeface="Avenir Book" panose="02000503020000020003" pitchFamily="2" charset="0"/>
              </a:rPr>
              <a:t>TICI 3 Reperfusion</a:t>
            </a:r>
          </a:p>
          <a:p>
            <a:pPr marL="171450" indent="-17145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07BE0"/>
                </a:solidFill>
                <a:latin typeface="Avenir Book" panose="02000503020000020003" pitchFamily="2" charset="0"/>
              </a:rPr>
              <a:t>Discharge HOME NIHSS 0 </a:t>
            </a:r>
          </a:p>
          <a:p>
            <a:pPr marL="171450" indent="-17145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07BE0"/>
                </a:solidFill>
                <a:latin typeface="Avenir Book" panose="02000503020000020003" pitchFamily="2" charset="0"/>
              </a:rPr>
              <a:t>mRS 0. </a:t>
            </a:r>
            <a:r>
              <a:rPr lang="en-US" sz="1200" b="1" dirty="0">
                <a:solidFill>
                  <a:srgbClr val="307BE0"/>
                </a:solidFill>
                <a:latin typeface="Avenir Book" panose="02000503020000020003" pitchFamily="2" charset="0"/>
              </a:rPr>
              <a:t>NO DEFICITS!</a:t>
            </a:r>
          </a:p>
        </p:txBody>
      </p:sp>
      <p:pic>
        <p:nvPicPr>
          <p:cNvPr id="137" name="Graphic 136">
            <a:extLst>
              <a:ext uri="{FF2B5EF4-FFF2-40B4-BE49-F238E27FC236}">
                <a16:creationId xmlns:a16="http://schemas.microsoft.com/office/drawing/2014/main" id="{4DA804D6-98FD-1540-979F-BEC2D58ABB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8248" y="1723098"/>
            <a:ext cx="894346" cy="89651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EFC5A4-950A-E34B-B30A-B08B01595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-142466" y="4298639"/>
            <a:ext cx="3450117" cy="1380047"/>
          </a:xfrm>
          <a:prstGeom prst="rect">
            <a:avLst/>
          </a:prstGeom>
        </p:spPr>
      </p:pic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7E308339-9202-E142-BD0A-24FBAF4465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609" y="6997601"/>
            <a:ext cx="1051560" cy="546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055AFE-5569-1A44-ADB2-2B077BD13535}"/>
              </a:ext>
            </a:extLst>
          </p:cNvPr>
          <p:cNvSpPr txBox="1"/>
          <p:nvPr/>
        </p:nvSpPr>
        <p:spPr>
          <a:xfrm>
            <a:off x="4348917" y="6345399"/>
            <a:ext cx="2416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33985"/>
                </a:solidFill>
              </a:rPr>
              <a:t>Stroke Team Champions </a:t>
            </a:r>
          </a:p>
        </p:txBody>
      </p:sp>
    </p:spTree>
    <p:extLst>
      <p:ext uri="{BB962C8B-B14F-4D97-AF65-F5344CB8AC3E}">
        <p14:creationId xmlns:p14="http://schemas.microsoft.com/office/powerpoint/2010/main" val="3759161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7467</TotalTime>
  <Words>200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Avenir Book</vt:lpstr>
      <vt:lpstr>Avenir Next</vt:lpstr>
      <vt:lpstr>Avenir Next Demi Bold</vt:lpstr>
      <vt:lpstr>Avenir Next Medium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Derick En'Wezoh</dc:creator>
  <cp:lastModifiedBy>Harris Ashley - Brandon</cp:lastModifiedBy>
  <cp:revision>47</cp:revision>
  <dcterms:created xsi:type="dcterms:W3CDTF">2020-05-28T01:25:51Z</dcterms:created>
  <dcterms:modified xsi:type="dcterms:W3CDTF">2020-06-18T14:22:10Z</dcterms:modified>
</cp:coreProperties>
</file>