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7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1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1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3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1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4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2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57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4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91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99ACC-BC31-EF4A-9C5A-8B0F2925E8C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58BAC-806C-BF46-A4DE-4829CE4B2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4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rthside Hospita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8" y="-24962"/>
            <a:ext cx="5064373" cy="1226704"/>
          </a:xfrm>
          <a:prstGeom prst="rect">
            <a:avLst/>
          </a:prstGeom>
        </p:spPr>
      </p:pic>
      <p:pic>
        <p:nvPicPr>
          <p:cNvPr id="7" name="Content Placeholder 3" descr="Northside Neuro Su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2" b="12672"/>
          <a:stretch>
            <a:fillRect/>
          </a:stretch>
        </p:blipFill>
        <p:spPr>
          <a:xfrm>
            <a:off x="5715385" y="53908"/>
            <a:ext cx="3037046" cy="1670257"/>
          </a:xfrm>
          <a:prstGeom prst="rect">
            <a:avLst/>
          </a:prstGeom>
        </p:spPr>
      </p:pic>
      <p:pic>
        <p:nvPicPr>
          <p:cNvPr id="11" name="Content Placeholder 10" descr="Whisenant Pic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498" r="10385" b="2086"/>
          <a:stretch/>
        </p:blipFill>
        <p:spPr>
          <a:xfrm>
            <a:off x="7680596" y="5005498"/>
            <a:ext cx="1314085" cy="1742603"/>
          </a:xfrm>
        </p:spPr>
      </p:pic>
      <p:sp>
        <p:nvSpPr>
          <p:cNvPr id="12" name="Rectangle 11"/>
          <p:cNvSpPr/>
          <p:nvPr/>
        </p:nvSpPr>
        <p:spPr>
          <a:xfrm>
            <a:off x="1419404" y="846122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Endovascular Surgical Neuroradiology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81499" y="5212071"/>
            <a:ext cx="21155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u="sng" dirty="0" smtClean="0"/>
              <a:t>Clinical Interests:</a:t>
            </a:r>
          </a:p>
          <a:p>
            <a:pPr marL="285750" indent="-285750">
              <a:buFont typeface="Arial"/>
              <a:buChar char="•"/>
            </a:pPr>
            <a:r>
              <a:rPr lang="en-US" sz="1000" dirty="0" smtClean="0"/>
              <a:t>Aneurysm</a:t>
            </a:r>
          </a:p>
          <a:p>
            <a:pPr marL="285750" indent="-285750">
              <a:buFont typeface="Arial"/>
              <a:buChar char="•"/>
            </a:pPr>
            <a:r>
              <a:rPr lang="en-US" sz="1000" dirty="0" err="1" smtClean="0"/>
              <a:t>Arteriovenous</a:t>
            </a:r>
            <a:r>
              <a:rPr lang="en-US" sz="1000" dirty="0" smtClean="0"/>
              <a:t> Malformation</a:t>
            </a:r>
          </a:p>
          <a:p>
            <a:pPr marL="285750" indent="-285750">
              <a:buFont typeface="Arial"/>
              <a:buChar char="•"/>
            </a:pPr>
            <a:r>
              <a:rPr lang="en-US" sz="1000" dirty="0" smtClean="0"/>
              <a:t>Brain/Spinal Cord Problems</a:t>
            </a:r>
          </a:p>
          <a:p>
            <a:pPr marL="285750" indent="-285750">
              <a:buFont typeface="Arial"/>
              <a:buChar char="•"/>
            </a:pPr>
            <a:r>
              <a:rPr lang="en-US" sz="1000" dirty="0" smtClean="0"/>
              <a:t>Carotid Artery</a:t>
            </a:r>
          </a:p>
          <a:p>
            <a:pPr marL="285750" indent="-285750">
              <a:buFont typeface="Arial"/>
              <a:buChar char="•"/>
            </a:pPr>
            <a:r>
              <a:rPr lang="en-US" sz="1000" dirty="0" smtClean="0"/>
              <a:t>Seizures</a:t>
            </a:r>
          </a:p>
          <a:p>
            <a:pPr marL="285750" indent="-285750">
              <a:buFont typeface="Arial"/>
              <a:buChar char="•"/>
            </a:pPr>
            <a:r>
              <a:rPr lang="en-US" sz="1000" dirty="0" smtClean="0"/>
              <a:t>Stroke</a:t>
            </a:r>
          </a:p>
          <a:p>
            <a:pPr marL="285750" indent="-285750">
              <a:buFont typeface="Arial"/>
              <a:buChar char="•"/>
            </a:pPr>
            <a:r>
              <a:rPr lang="en-US" sz="1000" dirty="0" smtClean="0"/>
              <a:t>Stroke Prevention</a:t>
            </a:r>
          </a:p>
          <a:p>
            <a:pPr marL="285750" indent="-285750">
              <a:buFont typeface="Arial"/>
              <a:buChar char="•"/>
            </a:pPr>
            <a:r>
              <a:rPr lang="en-US" sz="1000" dirty="0" smtClean="0"/>
              <a:t>Subarachnoid Hemorrhage</a:t>
            </a:r>
            <a:endParaRPr lang="en-US" sz="1000" dirty="0"/>
          </a:p>
        </p:txBody>
      </p:sp>
      <p:sp>
        <p:nvSpPr>
          <p:cNvPr id="14" name="Rectangle 13"/>
          <p:cNvSpPr/>
          <p:nvPr/>
        </p:nvSpPr>
        <p:spPr>
          <a:xfrm>
            <a:off x="4982640" y="1788594"/>
            <a:ext cx="3999829" cy="3416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Dr. </a:t>
            </a:r>
            <a:r>
              <a:rPr lang="en-US" sz="1200" dirty="0" err="1"/>
              <a:t>Whisenant</a:t>
            </a:r>
            <a:r>
              <a:rPr lang="en-US" sz="1200" dirty="0"/>
              <a:t> arrives to St. Petersburg after 3 years of private practice in Dallas, Texas as an interventional </a:t>
            </a:r>
            <a:r>
              <a:rPr lang="en-US" sz="1200" dirty="0" err="1"/>
              <a:t>neuroadiologist</a:t>
            </a:r>
            <a:r>
              <a:rPr lang="en-US" sz="1200" dirty="0"/>
              <a:t>. Previous to that</a:t>
            </a:r>
            <a:r>
              <a:rPr lang="en-US" sz="1200" dirty="0" smtClean="0"/>
              <a:t>,</a:t>
            </a:r>
            <a:r>
              <a:rPr lang="en-US" sz="1200" dirty="0"/>
              <a:t> he completed two clinical fellowships in neuroradiology and endovascular surgical neuroradiology at the world-renowned Mallinckrodt Institute of Radiology at the Washington University Saint Louis School of Medicine.  He received his undergraduate degree from Dartmouth College in Hanover, </a:t>
            </a:r>
            <a:r>
              <a:rPr lang="en-US" sz="1200" dirty="0" smtClean="0"/>
              <a:t>NH. </a:t>
            </a:r>
            <a:r>
              <a:rPr lang="en-US" sz="1200" dirty="0"/>
              <a:t> </a:t>
            </a:r>
            <a:endParaRPr lang="en-US" sz="1200" dirty="0" smtClean="0"/>
          </a:p>
          <a:p>
            <a:endParaRPr lang="en-US" sz="1200" dirty="0"/>
          </a:p>
          <a:p>
            <a:r>
              <a:rPr lang="en-US" sz="1200" dirty="0" smtClean="0"/>
              <a:t>Dr</a:t>
            </a:r>
            <a:r>
              <a:rPr lang="en-US" sz="1200" dirty="0"/>
              <a:t>. </a:t>
            </a:r>
            <a:r>
              <a:rPr lang="en-US" sz="1200" dirty="0" err="1"/>
              <a:t>Whisenant</a:t>
            </a:r>
            <a:r>
              <a:rPr lang="en-US" sz="1200" dirty="0"/>
              <a:t> most recently completed fellowships in Diagnostic Neuroradiology and Endovascular Surgical Neuroradiology at the Mallinckrodt Institute. He is board certified by the American Board of </a:t>
            </a:r>
            <a:r>
              <a:rPr lang="en-US" sz="1200" dirty="0" smtClean="0"/>
              <a:t>Radiology.</a:t>
            </a:r>
          </a:p>
          <a:p>
            <a:endParaRPr lang="en-US" sz="1200" dirty="0" smtClean="0"/>
          </a:p>
          <a:p>
            <a:r>
              <a:rPr lang="en-US" sz="1200" dirty="0" smtClean="0"/>
              <a:t>He</a:t>
            </a:r>
            <a:r>
              <a:rPr lang="en-US" sz="1200" dirty="0"/>
              <a:t> is highly skilled in the endovascular treatment </a:t>
            </a:r>
            <a:r>
              <a:rPr lang="en-US" sz="1200" dirty="0" smtClean="0"/>
              <a:t>of cerebral aneurysms</a:t>
            </a:r>
            <a:r>
              <a:rPr lang="en-US" sz="1200" dirty="0"/>
              <a:t>, </a:t>
            </a:r>
            <a:r>
              <a:rPr lang="en-US" sz="1200" dirty="0" err="1"/>
              <a:t>arteriovenous</a:t>
            </a:r>
            <a:r>
              <a:rPr lang="en-US" sz="1200" dirty="0"/>
              <a:t> malformations and fistulas, carotid artery disease, intracranial atherosclerosis, and many other neurovascular conditions of the </a:t>
            </a:r>
            <a:r>
              <a:rPr lang="en-US" sz="1200" dirty="0" smtClean="0"/>
              <a:t>brain.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61625" y="5556002"/>
            <a:ext cx="4747739" cy="1169551"/>
          </a:xfrm>
          <a:prstGeom prst="rect">
            <a:avLst/>
          </a:prstGeom>
          <a:noFill/>
          <a:ln w="28575" cmpd="sng">
            <a:solidFill>
              <a:schemeClr val="tx1">
                <a:alpha val="84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/</a:t>
            </a:r>
            <a:r>
              <a:rPr lang="en-US" sz="1400" dirty="0" smtClean="0"/>
              <a:t>1</a:t>
            </a:r>
            <a:r>
              <a:rPr lang="en-US" sz="1400" dirty="0" smtClean="0"/>
              <a:t>8…52 </a:t>
            </a:r>
            <a:r>
              <a:rPr lang="en-US" sz="1400" dirty="0" err="1" smtClean="0"/>
              <a:t>yr</a:t>
            </a:r>
            <a:r>
              <a:rPr lang="en-US" sz="1400" dirty="0" smtClean="0"/>
              <a:t> old patient given IV </a:t>
            </a:r>
            <a:r>
              <a:rPr lang="en-US" sz="1400" dirty="0" err="1" smtClean="0"/>
              <a:t>tPA</a:t>
            </a:r>
            <a:r>
              <a:rPr lang="en-US" sz="1400" dirty="0" smtClean="0"/>
              <a:t> and flown from Citrus ED to </a:t>
            </a:r>
            <a:r>
              <a:rPr lang="en-US" sz="1400" dirty="0" err="1" smtClean="0"/>
              <a:t>Northside</a:t>
            </a:r>
            <a:r>
              <a:rPr lang="en-US" sz="1400" dirty="0" smtClean="0"/>
              <a:t>. CTA/CTP confirmed right MCA occlusion with significant amount of salvageable penumbra. Successful TICI3 revascularization of occluded vessels within 19 minutes of groin puncture.</a:t>
            </a:r>
            <a:endParaRPr lang="en-US" sz="1400" dirty="0" smtClean="0"/>
          </a:p>
        </p:txBody>
      </p:sp>
      <p:pic>
        <p:nvPicPr>
          <p:cNvPr id="2" name="Picture 1" descr="FullSizeRender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1" y="3638876"/>
            <a:ext cx="2240675" cy="17652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 cmpd="sng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FullSizeRender 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>
          <a:xfrm>
            <a:off x="516428" y="1293498"/>
            <a:ext cx="1854800" cy="223152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 cmpd="sng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FullSizeRender 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52" y="3638876"/>
            <a:ext cx="2102927" cy="17652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 cmpd="sng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IMG_42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0768" y="1507431"/>
            <a:ext cx="2297594" cy="17231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 cmpd="sng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82719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86</Words>
  <Application>Microsoft Macintosh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20</cp:revision>
  <dcterms:created xsi:type="dcterms:W3CDTF">2016-09-29T17:11:42Z</dcterms:created>
  <dcterms:modified xsi:type="dcterms:W3CDTF">2017-02-23T15:29:56Z</dcterms:modified>
</cp:coreProperties>
</file>