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12801600" cy="7772400"/>
  <p:notesSz cx="7077075" cy="9363075"/>
  <p:defaultTextStyle>
    <a:defPPr>
      <a:defRPr lang="en-US"/>
    </a:defPPr>
    <a:lvl1pPr marL="0" algn="l" defTabSz="11756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87822" algn="l" defTabSz="11756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75644" algn="l" defTabSz="11756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63466" algn="l" defTabSz="11756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351288" algn="l" defTabSz="11756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939110" algn="l" defTabSz="11756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526932" algn="l" defTabSz="11756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114754" algn="l" defTabSz="11756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702576" algn="l" defTabSz="11756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40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2B8C"/>
    <a:srgbClr val="9E9FA1"/>
    <a:srgbClr val="50005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88" autoAdjust="0"/>
    <p:restoredTop sz="94653" autoAdjust="0"/>
  </p:normalViewPr>
  <p:slideViewPr>
    <p:cSldViewPr snapToGrid="0">
      <p:cViewPr varScale="1">
        <p:scale>
          <a:sx n="62" d="100"/>
          <a:sy n="62" d="100"/>
        </p:scale>
        <p:origin x="448" y="52"/>
      </p:cViewPr>
      <p:guideLst>
        <p:guide orient="horz" pos="2448"/>
        <p:guide pos="40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67040" cy="469083"/>
          </a:xfrm>
          <a:prstGeom prst="rect">
            <a:avLst/>
          </a:prstGeom>
        </p:spPr>
        <p:txBody>
          <a:bodyPr vert="horz" lIns="88851" tIns="44426" rIns="88851" bIns="4442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500" y="2"/>
            <a:ext cx="3067040" cy="469083"/>
          </a:xfrm>
          <a:prstGeom prst="rect">
            <a:avLst/>
          </a:prstGeom>
        </p:spPr>
        <p:txBody>
          <a:bodyPr vert="horz" lIns="88851" tIns="44426" rIns="88851" bIns="44426" rtlCol="0"/>
          <a:lstStyle>
            <a:lvl1pPr algn="r">
              <a:defRPr sz="1200"/>
            </a:lvl1pPr>
          </a:lstStyle>
          <a:p>
            <a:fld id="{2131A80A-D895-6342-BF32-92016D5BBC78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993"/>
            <a:ext cx="3067040" cy="469082"/>
          </a:xfrm>
          <a:prstGeom prst="rect">
            <a:avLst/>
          </a:prstGeom>
        </p:spPr>
        <p:txBody>
          <a:bodyPr vert="horz" lIns="88851" tIns="44426" rIns="88851" bIns="4442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500" y="8893993"/>
            <a:ext cx="3067040" cy="469082"/>
          </a:xfrm>
          <a:prstGeom prst="rect">
            <a:avLst/>
          </a:prstGeom>
        </p:spPr>
        <p:txBody>
          <a:bodyPr vert="horz" lIns="88851" tIns="44426" rIns="88851" bIns="44426" rtlCol="0" anchor="b"/>
          <a:lstStyle>
            <a:lvl1pPr algn="r">
              <a:defRPr sz="1200"/>
            </a:lvl1pPr>
          </a:lstStyle>
          <a:p>
            <a:fld id="{94EC71B3-C944-2D4A-A7DA-322A53CB7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067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67040" cy="467534"/>
          </a:xfrm>
          <a:prstGeom prst="rect">
            <a:avLst/>
          </a:prstGeom>
        </p:spPr>
        <p:txBody>
          <a:bodyPr vert="horz" lIns="88851" tIns="44426" rIns="88851" bIns="4442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500" y="1"/>
            <a:ext cx="3067040" cy="467534"/>
          </a:xfrm>
          <a:prstGeom prst="rect">
            <a:avLst/>
          </a:prstGeom>
        </p:spPr>
        <p:txBody>
          <a:bodyPr vert="horz" lIns="88851" tIns="44426" rIns="88851" bIns="44426" rtlCol="0"/>
          <a:lstStyle>
            <a:lvl1pPr algn="r">
              <a:defRPr sz="1200"/>
            </a:lvl1pPr>
          </a:lstStyle>
          <a:p>
            <a:fld id="{21ACCDF0-9EC0-43FF-A63C-C5BBECAF1AB4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9288" y="703263"/>
            <a:ext cx="5778500" cy="3509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851" tIns="44426" rIns="88851" bIns="4442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015" y="4447771"/>
            <a:ext cx="5661046" cy="4212454"/>
          </a:xfrm>
          <a:prstGeom prst="rect">
            <a:avLst/>
          </a:prstGeom>
        </p:spPr>
        <p:txBody>
          <a:bodyPr vert="horz" lIns="88851" tIns="44426" rIns="88851" bIns="4442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994"/>
            <a:ext cx="3067040" cy="467534"/>
          </a:xfrm>
          <a:prstGeom prst="rect">
            <a:avLst/>
          </a:prstGeom>
        </p:spPr>
        <p:txBody>
          <a:bodyPr vert="horz" lIns="88851" tIns="44426" rIns="88851" bIns="4442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500" y="8893994"/>
            <a:ext cx="3067040" cy="467534"/>
          </a:xfrm>
          <a:prstGeom prst="rect">
            <a:avLst/>
          </a:prstGeom>
        </p:spPr>
        <p:txBody>
          <a:bodyPr vert="horz" lIns="88851" tIns="44426" rIns="88851" bIns="44426" rtlCol="0" anchor="b"/>
          <a:lstStyle>
            <a:lvl1pPr algn="r">
              <a:defRPr sz="1200"/>
            </a:lvl1pPr>
          </a:lstStyle>
          <a:p>
            <a:fld id="{2C2788FB-D9CE-4C93-B303-5B589A813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99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FB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325269" y="287224"/>
            <a:ext cx="2562412" cy="610111"/>
          </a:xfrm>
          <a:prstGeom prst="rect">
            <a:avLst/>
          </a:prstGeom>
        </p:spPr>
        <p:txBody>
          <a:bodyPr/>
          <a:lstStyle>
            <a:lvl1pPr algn="l">
              <a:buNone/>
              <a:defRPr sz="1800"/>
            </a:lvl1pPr>
          </a:lstStyle>
          <a:p>
            <a:r>
              <a:rPr lang="en-US" dirty="0" smtClean="0"/>
              <a:t>Insert Hospital Logo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011096" y="287032"/>
            <a:ext cx="9188076" cy="268140"/>
          </a:xfrm>
          <a:prstGeom prst="rect">
            <a:avLst/>
          </a:prstGeom>
        </p:spPr>
        <p:txBody>
          <a:bodyPr/>
          <a:lstStyle>
            <a:lvl1pPr>
              <a:buNone/>
              <a:defRPr sz="1800" baseline="0">
                <a:solidFill>
                  <a:schemeClr val="accent5"/>
                </a:solidFill>
                <a:latin typeface="Arial Black" pitchFamily="34" charset="0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TITLE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3011096" y="490595"/>
            <a:ext cx="9188076" cy="268140"/>
          </a:xfrm>
          <a:prstGeom prst="rect">
            <a:avLst/>
          </a:prstGeom>
        </p:spPr>
        <p:txBody>
          <a:bodyPr/>
          <a:lstStyle>
            <a:lvl1pPr>
              <a:buNone/>
              <a:defRPr sz="1200" baseline="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Case Reported by Dr. [Name], [Hospital], [City, State]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402754" y="929726"/>
            <a:ext cx="2193301" cy="338554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512B8C"/>
                </a:solidFill>
                <a:latin typeface="Arial" pitchFamily="34" charset="0"/>
                <a:cs typeface="Arial" pitchFamily="34" charset="0"/>
              </a:rPr>
              <a:t>PATIENT OVERVIEW 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4323116" y="936884"/>
            <a:ext cx="3076167" cy="338554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PROCEDURAL DESCRIPTION</a:t>
            </a:r>
            <a:endParaRPr lang="en-US" sz="1200" dirty="0" smtClean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355239" y="5059013"/>
            <a:ext cx="2324900" cy="338554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CASE CONCLUSION </a:t>
            </a:r>
            <a:endParaRPr lang="en-US" sz="1200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4435366" y="3153103"/>
            <a:ext cx="2438400" cy="3226676"/>
          </a:xfrm>
          <a:prstGeom prst="rect">
            <a:avLst/>
          </a:prstGeom>
        </p:spPr>
        <p:txBody>
          <a:bodyPr vert="horz" anchor="t"/>
          <a:lstStyle>
            <a:lvl1pPr algn="l">
              <a:buNone/>
              <a:defRPr sz="1600" baseline="0"/>
            </a:lvl1pPr>
          </a:lstStyle>
          <a:p>
            <a:r>
              <a:rPr lang="en-US" dirty="0" smtClean="0"/>
              <a:t>Initial </a:t>
            </a:r>
            <a:r>
              <a:rPr lang="en-US" dirty="0" err="1" smtClean="0"/>
              <a:t>Angio</a:t>
            </a:r>
            <a:endParaRPr lang="en-US" dirty="0"/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19" hasCustomPrompt="1"/>
          </p:nvPr>
        </p:nvSpPr>
        <p:spPr>
          <a:xfrm>
            <a:off x="9553903" y="3133439"/>
            <a:ext cx="2858814" cy="3246340"/>
          </a:xfrm>
          <a:prstGeom prst="rect">
            <a:avLst/>
          </a:prstGeom>
        </p:spPr>
        <p:txBody>
          <a:bodyPr vert="horz" anchor="t"/>
          <a:lstStyle>
            <a:lvl1pPr algn="l">
              <a:buNone/>
              <a:defRPr sz="1600" baseline="0"/>
            </a:lvl1pPr>
          </a:lstStyle>
          <a:p>
            <a:r>
              <a:rPr lang="en-US" dirty="0" smtClean="0"/>
              <a:t>Final </a:t>
            </a:r>
            <a:r>
              <a:rPr lang="en-US" dirty="0" err="1" smtClean="0"/>
              <a:t>Angio</a:t>
            </a:r>
            <a:endParaRPr lang="en-US" dirty="0"/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21" hasCustomPrompt="1"/>
          </p:nvPr>
        </p:nvSpPr>
        <p:spPr>
          <a:xfrm>
            <a:off x="6952437" y="3133439"/>
            <a:ext cx="2527894" cy="3246340"/>
          </a:xfrm>
          <a:prstGeom prst="rect">
            <a:avLst/>
          </a:prstGeom>
        </p:spPr>
        <p:txBody>
          <a:bodyPr vert="horz" anchor="t"/>
          <a:lstStyle>
            <a:lvl1pPr algn="l">
              <a:buNone/>
              <a:defRPr sz="1600" baseline="0"/>
            </a:lvl1pPr>
          </a:lstStyle>
          <a:p>
            <a:r>
              <a:rPr lang="en-US" dirty="0" smtClean="0"/>
              <a:t>Retriever, deployed</a:t>
            </a:r>
            <a:endParaRPr lang="en-US" dirty="0"/>
          </a:p>
        </p:txBody>
      </p:sp>
      <p:sp>
        <p:nvSpPr>
          <p:cNvPr id="22" name="Picture Placeholder 9"/>
          <p:cNvSpPr>
            <a:spLocks noGrp="1"/>
          </p:cNvSpPr>
          <p:nvPr>
            <p:ph type="pic" sz="quarter" idx="22" hasCustomPrompt="1"/>
          </p:nvPr>
        </p:nvSpPr>
        <p:spPr>
          <a:xfrm>
            <a:off x="462455" y="6411310"/>
            <a:ext cx="3457903" cy="1153755"/>
          </a:xfrm>
          <a:prstGeom prst="rect">
            <a:avLst/>
          </a:prstGeom>
        </p:spPr>
        <p:txBody>
          <a:bodyPr vert="horz" anchor="t"/>
          <a:lstStyle>
            <a:lvl1pPr algn="l">
              <a:buNone/>
              <a:defRPr sz="1600" baseline="0"/>
            </a:lvl1pPr>
          </a:lstStyle>
          <a:p>
            <a:r>
              <a:rPr lang="en-US" dirty="0" smtClean="0"/>
              <a:t>CLOT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3" hasCustomPrompt="1"/>
          </p:nvPr>
        </p:nvSpPr>
        <p:spPr>
          <a:xfrm>
            <a:off x="504825" y="1303338"/>
            <a:ext cx="3436938" cy="3552825"/>
          </a:xfrm>
          <a:prstGeom prst="rect">
            <a:avLst/>
          </a:prstGeom>
        </p:spPr>
        <p:txBody>
          <a:bodyPr/>
          <a:lstStyle>
            <a:lvl1pPr marL="219075" indent="-219075">
              <a:buFont typeface="Courier New" pitchFamily="49" charset="0"/>
              <a:buChar char="o"/>
              <a:defRPr sz="1400" baseline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add non-identifying patient information (i.e. time of symptom onset, age, past medical history, symptoms, </a:t>
            </a:r>
            <a:r>
              <a:rPr lang="en-US" dirty="0" err="1" smtClean="0"/>
              <a:t>tPA</a:t>
            </a:r>
            <a:r>
              <a:rPr lang="en-US" dirty="0" smtClean="0"/>
              <a:t>, initial imaging, etc.)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24" hasCustomPrompt="1"/>
          </p:nvPr>
        </p:nvSpPr>
        <p:spPr>
          <a:xfrm>
            <a:off x="452438" y="5434013"/>
            <a:ext cx="3436937" cy="893762"/>
          </a:xfrm>
          <a:prstGeom prst="rect">
            <a:avLst/>
          </a:prstGeom>
        </p:spPr>
        <p:txBody>
          <a:bodyPr/>
          <a:lstStyle>
            <a:lvl1pPr marL="207963" indent="-207963">
              <a:buFont typeface="Courier New" pitchFamily="49" charset="0"/>
              <a:buChar char="o"/>
              <a:defRPr sz="1400"/>
            </a:lvl1pPr>
          </a:lstStyle>
          <a:p>
            <a:pPr lvl="0"/>
            <a:r>
              <a:rPr lang="en-US" dirty="0" smtClean="0"/>
              <a:t>Click to add conclusion information (i.e. TICI Score, final NIHSS, procedure time, etc.)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25" hasCustomPrompt="1"/>
          </p:nvPr>
        </p:nvSpPr>
        <p:spPr>
          <a:xfrm>
            <a:off x="4424363" y="1323975"/>
            <a:ext cx="7988300" cy="1755775"/>
          </a:xfrm>
          <a:prstGeom prst="rect">
            <a:avLst/>
          </a:prstGeom>
        </p:spPr>
        <p:txBody>
          <a:bodyPr/>
          <a:lstStyle>
            <a:lvl1pPr marL="207963" indent="-207963">
              <a:buFont typeface="Courier New" pitchFamily="49" charset="0"/>
              <a:buChar char="o"/>
              <a:defRPr sz="1400" baseline="0"/>
            </a:lvl1pPr>
          </a:lstStyle>
          <a:p>
            <a:pPr lvl="0"/>
            <a:r>
              <a:rPr lang="en-US" dirty="0" smtClean="0"/>
              <a:t>Click to add procedure information (i.e. time of initial </a:t>
            </a:r>
            <a:r>
              <a:rPr lang="en-US" dirty="0" err="1" smtClean="0"/>
              <a:t>angio</a:t>
            </a:r>
            <a:r>
              <a:rPr lang="en-US" dirty="0" smtClean="0"/>
              <a:t>, devices used, time of final revascularization, etc.)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26" hasCustomPrompt="1"/>
          </p:nvPr>
        </p:nvSpPr>
        <p:spPr>
          <a:xfrm>
            <a:off x="4308475" y="6684963"/>
            <a:ext cx="6789738" cy="923925"/>
          </a:xfrm>
          <a:prstGeom prst="rect">
            <a:avLst/>
          </a:prstGeom>
        </p:spPr>
        <p:txBody>
          <a:bodyPr/>
          <a:lstStyle>
            <a:lvl1pPr marL="0" indent="23813">
              <a:buFontTx/>
              <a:buNone/>
              <a:defRPr sz="1100" baseline="0"/>
            </a:lvl1pPr>
          </a:lstStyle>
          <a:p>
            <a:pPr lvl="0"/>
            <a:r>
              <a:rPr lang="en-US" dirty="0" smtClean="0"/>
              <a:t>Add all involved (i.e. EMS, Referring Hospital, ED </a:t>
            </a:r>
            <a:r>
              <a:rPr lang="en-US" dirty="0" err="1" smtClean="0"/>
              <a:t>physcian</a:t>
            </a:r>
            <a:r>
              <a:rPr lang="en-US" dirty="0" smtClean="0"/>
              <a:t>(s), Neurologist(s), Interventionalist, Stroke Team, etc.) </a:t>
            </a:r>
            <a:endParaRPr lang="en-US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7" hasCustomPrompt="1"/>
          </p:nvPr>
        </p:nvSpPr>
        <p:spPr>
          <a:xfrm>
            <a:off x="11236325" y="6621463"/>
            <a:ext cx="1355725" cy="1009650"/>
          </a:xfrm>
          <a:prstGeom prst="rect">
            <a:avLst/>
          </a:prstGeom>
        </p:spPr>
        <p:txBody>
          <a:bodyPr/>
          <a:lstStyle>
            <a:lvl1pPr marL="39688" indent="-39688">
              <a:buFontTx/>
              <a:buNone/>
              <a:defRPr sz="1000" baseline="0">
                <a:solidFill>
                  <a:srgbClr val="9E9FA1"/>
                </a:solidFill>
              </a:defRPr>
            </a:lvl1pPr>
            <a:lvl2pPr>
              <a:buNone/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add hospital address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 userDrawn="1"/>
        </p:nvSpPr>
        <p:spPr>
          <a:xfrm>
            <a:off x="264220" y="5044967"/>
            <a:ext cx="3849624" cy="2610556"/>
          </a:xfrm>
          <a:prstGeom prst="roundRect">
            <a:avLst>
              <a:gd name="adj" fmla="val 4013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5" name="Rounded Rectangle 34"/>
          <p:cNvSpPr/>
          <p:nvPr userDrawn="1"/>
        </p:nvSpPr>
        <p:spPr>
          <a:xfrm>
            <a:off x="264220" y="949636"/>
            <a:ext cx="3845325" cy="4011247"/>
          </a:xfrm>
          <a:prstGeom prst="roundRect">
            <a:avLst>
              <a:gd name="adj" fmla="val 2514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6" name="Rounded Rectangle 35"/>
          <p:cNvSpPr/>
          <p:nvPr userDrawn="1"/>
        </p:nvSpPr>
        <p:spPr>
          <a:xfrm>
            <a:off x="4235669" y="945931"/>
            <a:ext cx="8303026" cy="5565159"/>
          </a:xfrm>
          <a:prstGeom prst="roundRect">
            <a:avLst>
              <a:gd name="adj" fmla="val 1856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cxnSp>
        <p:nvCxnSpPr>
          <p:cNvPr id="57" name="Straight Connector 56"/>
          <p:cNvCxnSpPr/>
          <p:nvPr userDrawn="1"/>
        </p:nvCxnSpPr>
        <p:spPr>
          <a:xfrm flipH="1">
            <a:off x="4388150" y="1231911"/>
            <a:ext cx="8001000" cy="0"/>
          </a:xfrm>
          <a:prstGeom prst="line">
            <a:avLst/>
          </a:prstGeom>
          <a:ln w="28575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 userDrawn="1"/>
        </p:nvCxnSpPr>
        <p:spPr>
          <a:xfrm flipH="1">
            <a:off x="496916" y="1222873"/>
            <a:ext cx="3429000" cy="0"/>
          </a:xfrm>
          <a:prstGeom prst="line">
            <a:avLst/>
          </a:prstGeom>
          <a:ln w="28575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H="1">
            <a:off x="449620" y="5348184"/>
            <a:ext cx="3429000" cy="0"/>
          </a:xfrm>
          <a:prstGeom prst="line">
            <a:avLst/>
          </a:prstGeom>
          <a:ln w="28575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 userDrawn="1"/>
        </p:nvSpPr>
        <p:spPr>
          <a:xfrm>
            <a:off x="4252896" y="6621518"/>
            <a:ext cx="6909089" cy="1019504"/>
          </a:xfrm>
          <a:prstGeom prst="roundRect">
            <a:avLst>
              <a:gd name="adj" fmla="val 5623"/>
            </a:avLst>
          </a:prstGeom>
          <a:solidFill>
            <a:schemeClr val="bg1">
              <a:lumMod val="95000"/>
            </a:schemeClr>
          </a:solidFill>
          <a:ln w="6350">
            <a:solidFill>
              <a:srgbClr val="9E9FA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1175644" rtl="0" eaLnBrk="1" latinLnBrk="0" hangingPunct="1">
        <a:spcBef>
          <a:spcPct val="0"/>
        </a:spcBef>
        <a:buNone/>
        <a:defRPr sz="5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0867" indent="-440867" algn="l" defTabSz="1175644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955211" indent="-367389" algn="l" defTabSz="1175644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469555" indent="-293911" algn="l" defTabSz="1175644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77" indent="-293911" algn="l" defTabSz="1175644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5199" indent="-293911" algn="l" defTabSz="1175644" rtl="0" eaLnBrk="1" latinLnBrk="0" hangingPunct="1">
        <a:spcBef>
          <a:spcPct val="20000"/>
        </a:spcBef>
        <a:buFont typeface="Arial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33021" indent="-293911" algn="l" defTabSz="1175644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20843" indent="-293911" algn="l" defTabSz="1175644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08665" indent="-293911" algn="l" defTabSz="1175644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96487" indent="-293911" algn="l" defTabSz="1175644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56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7822" algn="l" defTabSz="11756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75644" algn="l" defTabSz="11756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466" algn="l" defTabSz="11756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51288" algn="l" defTabSz="11756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39110" algn="l" defTabSz="11756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26932" algn="l" defTabSz="11756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754" algn="l" defTabSz="11756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702576" algn="l" defTabSz="11756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6"/>
          <p:cNvSpPr>
            <a:spLocks noGrp="1"/>
          </p:cNvSpPr>
          <p:nvPr>
            <p:ph type="body" sz="quarter" idx="16"/>
          </p:nvPr>
        </p:nvSpPr>
        <p:spPr>
          <a:xfrm>
            <a:off x="2911289" y="159381"/>
            <a:ext cx="8929877" cy="286092"/>
          </a:xfrm>
        </p:spPr>
        <p:txBody>
          <a:bodyPr/>
          <a:lstStyle/>
          <a:p>
            <a:pPr lvl="0"/>
            <a:r>
              <a:rPr lang="en-US" dirty="0" smtClean="0">
                <a:solidFill>
                  <a:srgbClr val="C00000"/>
                </a:solidFill>
              </a:rPr>
              <a:t>TICI 3 </a:t>
            </a:r>
            <a:r>
              <a:rPr lang="en-US" dirty="0">
                <a:solidFill>
                  <a:srgbClr val="C00000"/>
                </a:solidFill>
              </a:rPr>
              <a:t>Recanalization Of MCA Artery in a </a:t>
            </a:r>
            <a:r>
              <a:rPr lang="en-US" dirty="0" smtClean="0">
                <a:solidFill>
                  <a:srgbClr val="C00000"/>
                </a:solidFill>
              </a:rPr>
              <a:t>39 year old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7"/>
          </p:nvPr>
        </p:nvSpPr>
        <p:spPr>
          <a:xfrm>
            <a:off x="3623203" y="466711"/>
            <a:ext cx="9188076" cy="268140"/>
          </a:xfrm>
        </p:spPr>
        <p:txBody>
          <a:bodyPr/>
          <a:lstStyle/>
          <a:p>
            <a:r>
              <a:rPr lang="en-US" sz="1400" b="1" dirty="0" smtClean="0"/>
              <a:t>Case Reported by Dr. Justin </a:t>
            </a:r>
            <a:r>
              <a:rPr lang="en-US" sz="1400" b="1" dirty="0" err="1" smtClean="0"/>
              <a:t>Whisenant</a:t>
            </a:r>
            <a:r>
              <a:rPr lang="en-US" sz="1400" b="1" dirty="0" smtClean="0"/>
              <a:t>, Northside Hospital</a:t>
            </a:r>
            <a:endParaRPr lang="en-US" sz="1400" b="1" dirty="0"/>
          </a:p>
        </p:txBody>
      </p:sp>
      <p:sp>
        <p:nvSpPr>
          <p:cNvPr id="38" name="Text Placeholder 37"/>
          <p:cNvSpPr>
            <a:spLocks noGrp="1"/>
          </p:cNvSpPr>
          <p:nvPr>
            <p:ph type="body" sz="quarter" idx="24"/>
          </p:nvPr>
        </p:nvSpPr>
        <p:spPr>
          <a:xfrm>
            <a:off x="504466" y="5418635"/>
            <a:ext cx="3436937" cy="1139496"/>
          </a:xfrm>
        </p:spPr>
        <p:txBody>
          <a:bodyPr/>
          <a:lstStyle/>
          <a:p>
            <a:r>
              <a:rPr lang="en-US" dirty="0" smtClean="0"/>
              <a:t>NIHSS of 0</a:t>
            </a:r>
          </a:p>
          <a:p>
            <a:r>
              <a:rPr lang="en-US" dirty="0" smtClean="0"/>
              <a:t>Patient discharged home: 2/8/2017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25"/>
          </p:nvPr>
        </p:nvSpPr>
        <p:spPr>
          <a:xfrm>
            <a:off x="4424363" y="1373398"/>
            <a:ext cx="7988300" cy="1612171"/>
          </a:xfrm>
        </p:spPr>
        <p:txBody>
          <a:bodyPr/>
          <a:lstStyle/>
          <a:p>
            <a:r>
              <a:rPr lang="en-US" dirty="0" smtClean="0"/>
              <a:t>CT Angio demonstrated an occlusion of the right MCA artery. CT Perfusion showed possible penumbra</a:t>
            </a:r>
          </a:p>
          <a:p>
            <a:r>
              <a:rPr lang="en-US" dirty="0" smtClean="0"/>
              <a:t>Angiography confirmed a thrombus in the right MCA</a:t>
            </a:r>
          </a:p>
          <a:p>
            <a:r>
              <a:rPr lang="en-US" dirty="0" smtClean="0"/>
              <a:t>Two pulls of the </a:t>
            </a:r>
            <a:r>
              <a:rPr lang="en-US" dirty="0" err="1" smtClean="0"/>
              <a:t>Trevo</a:t>
            </a:r>
            <a:r>
              <a:rPr lang="en-US" dirty="0" smtClean="0"/>
              <a:t> </a:t>
            </a:r>
            <a:r>
              <a:rPr lang="en-US" dirty="0"/>
              <a:t>XP </a:t>
            </a:r>
            <a:r>
              <a:rPr lang="en-US" dirty="0" err="1" smtClean="0"/>
              <a:t>ProVue</a:t>
            </a:r>
            <a:r>
              <a:rPr lang="en-US" dirty="0" smtClean="0"/>
              <a:t> Retriever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in conjunction with aspiration was used to remove a long, hard clot burden and open the right Middle Cerebral Artery</a:t>
            </a:r>
          </a:p>
          <a:p>
            <a:r>
              <a:rPr lang="en-US" dirty="0"/>
              <a:t>TICI 3 recanalization was observed</a:t>
            </a:r>
          </a:p>
          <a:p>
            <a:endParaRPr lang="en-US" dirty="0"/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26"/>
          </p:nvPr>
        </p:nvSpPr>
        <p:spPr>
          <a:xfrm>
            <a:off x="4424363" y="6653212"/>
            <a:ext cx="3232756" cy="1087437"/>
          </a:xfrm>
        </p:spPr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Neuro </a:t>
            </a:r>
            <a:r>
              <a:rPr lang="en-US" dirty="0" err="1" smtClean="0"/>
              <a:t>Interventionalist</a:t>
            </a:r>
            <a:r>
              <a:rPr lang="en-US" dirty="0" smtClean="0"/>
              <a:t>: Dr. Justin </a:t>
            </a:r>
            <a:r>
              <a:rPr lang="en-US" dirty="0" err="1" smtClean="0"/>
              <a:t>Whisenant</a:t>
            </a:r>
            <a:endParaRPr lang="en-US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Neurologist:  Dr. Jennifer Matos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err="1" smtClean="0"/>
              <a:t>Teleneurology</a:t>
            </a:r>
            <a:r>
              <a:rPr lang="en-US" dirty="0" smtClean="0"/>
              <a:t>: Dr. </a:t>
            </a:r>
            <a:r>
              <a:rPr lang="en-US" dirty="0" err="1" smtClean="0"/>
              <a:t>Nima</a:t>
            </a:r>
            <a:r>
              <a:rPr lang="en-US" dirty="0" smtClean="0"/>
              <a:t> </a:t>
            </a:r>
            <a:r>
              <a:rPr lang="en-US" dirty="0" err="1" smtClean="0"/>
              <a:t>Mowzoon</a:t>
            </a:r>
            <a:endParaRPr lang="en-US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ED </a:t>
            </a:r>
            <a:r>
              <a:rPr lang="en-US" dirty="0" smtClean="0"/>
              <a:t>Physician: </a:t>
            </a:r>
            <a:r>
              <a:rPr lang="en-US" dirty="0" smtClean="0"/>
              <a:t>Dr. </a:t>
            </a:r>
            <a:r>
              <a:rPr lang="en-US" dirty="0" err="1" smtClean="0"/>
              <a:t>Rakhsinda</a:t>
            </a:r>
            <a:r>
              <a:rPr lang="en-US" dirty="0" smtClean="0"/>
              <a:t> </a:t>
            </a:r>
            <a:r>
              <a:rPr lang="en-US" dirty="0" err="1" smtClean="0"/>
              <a:t>Moeen</a:t>
            </a:r>
            <a:endParaRPr lang="en-US" dirty="0" smtClean="0"/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27"/>
          </p:nvPr>
        </p:nvSpPr>
        <p:spPr>
          <a:xfrm>
            <a:off x="11184954" y="6558131"/>
            <a:ext cx="1802667" cy="1150937"/>
          </a:xfrm>
        </p:spPr>
        <p:txBody>
          <a:bodyPr wrap="square" lIns="91440" anchor="ctr" anchorCtr="0"/>
          <a:lstStyle/>
          <a:p>
            <a:r>
              <a:rPr lang="en-US" b="1" dirty="0" smtClean="0">
                <a:solidFill>
                  <a:schemeClr val="tx1"/>
                </a:solidFill>
              </a:rPr>
              <a:t>Northside Hospital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6000 49</a:t>
            </a:r>
            <a:r>
              <a:rPr lang="en-US" baseline="30000" dirty="0" smtClean="0">
                <a:solidFill>
                  <a:schemeClr val="tx1"/>
                </a:solidFill>
              </a:rPr>
              <a:t>th</a:t>
            </a:r>
            <a:r>
              <a:rPr lang="en-US" dirty="0" smtClean="0">
                <a:solidFill>
                  <a:schemeClr val="tx1"/>
                </a:solidFill>
              </a:rPr>
              <a:t> St. North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St. Petersburg, FL 33709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Phone: (727) 521-4411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13047" y="3079747"/>
            <a:ext cx="1802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Pre-Treat: AP</a:t>
            </a: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469284" y="3069405"/>
            <a:ext cx="2189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Final Angiogram: AP </a:t>
            </a:r>
            <a:endParaRPr lang="en-US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8548509" y="3108189"/>
            <a:ext cx="2839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Pre-Treat: Lateral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303643" y="3108189"/>
            <a:ext cx="2417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Final angiogram: Lateral</a:t>
            </a:r>
            <a:endParaRPr lang="en-US" sz="1600" b="1" dirty="0"/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Initial Event: 1/30/2017</a:t>
            </a: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39 year old Male</a:t>
            </a:r>
          </a:p>
          <a:p>
            <a:r>
              <a:rPr lang="en-US" dirty="0" smtClean="0"/>
              <a:t>Presented with left sided paralysis, left face, arm, leg weakness, dysarthria</a:t>
            </a:r>
          </a:p>
          <a:p>
            <a:r>
              <a:rPr lang="en-US" dirty="0" smtClean="0"/>
              <a:t>NIHSS of 11</a:t>
            </a:r>
          </a:p>
          <a:p>
            <a:r>
              <a:rPr lang="en-US" dirty="0" smtClean="0"/>
              <a:t>Patient was given IV </a:t>
            </a:r>
            <a:r>
              <a:rPr lang="en-US" dirty="0" err="1" smtClean="0"/>
              <a:t>tPA</a:t>
            </a:r>
            <a:r>
              <a:rPr lang="en-US" dirty="0" smtClean="0"/>
              <a:t> at 9:34 </a:t>
            </a:r>
            <a:r>
              <a:rPr lang="en-US" dirty="0"/>
              <a:t>a</a:t>
            </a:r>
            <a:r>
              <a:rPr lang="en-US" dirty="0" smtClean="0"/>
              <a:t>nd was transferred for angiography when no improvement was seen</a:t>
            </a:r>
          </a:p>
          <a:p>
            <a:r>
              <a:rPr lang="en-US" dirty="0" smtClean="0"/>
              <a:t>Last seen normal to TICI 3 recanalization was 4.5 hours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</a:t>
            </a:r>
          </a:p>
          <a:p>
            <a:pPr marL="0" indent="0">
              <a:buNone/>
            </a:pP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t="366" b="366"/>
          <a:stretch>
            <a:fillRect/>
          </a:stretch>
        </p:blipFill>
        <p:spPr>
          <a:xfrm>
            <a:off x="4424363" y="3596314"/>
            <a:ext cx="1758771" cy="2468880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Placeholder 4"/>
          <p:cNvPicPr>
            <a:picLocks noGrp="1" noChangeAspect="1"/>
          </p:cNvPicPr>
          <p:nvPr>
            <p:ph type="pic" sz="quarter" idx="21"/>
          </p:nvPr>
        </p:nvPicPr>
        <p:blipFill>
          <a:blip r:embed="rId3"/>
          <a:srcRect t="1860" b="1860"/>
          <a:stretch>
            <a:fillRect/>
          </a:stretch>
        </p:blipFill>
        <p:spPr>
          <a:xfrm>
            <a:off x="8467307" y="3596314"/>
            <a:ext cx="1797751" cy="2486968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3200" y="3596314"/>
            <a:ext cx="1784041" cy="246888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5124" y="3612061"/>
            <a:ext cx="1828800" cy="248820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42" y="116183"/>
            <a:ext cx="2455831" cy="642552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3D6E8E"/>
      </a:accent1>
      <a:accent2>
        <a:srgbClr val="5F6062"/>
      </a:accent2>
      <a:accent3>
        <a:srgbClr val="26475C"/>
      </a:accent3>
      <a:accent4>
        <a:srgbClr val="E6A514"/>
      </a:accent4>
      <a:accent5>
        <a:srgbClr val="512B8C"/>
      </a:accent5>
      <a:accent6>
        <a:srgbClr val="AC000F"/>
      </a:accent6>
      <a:hlink>
        <a:srgbClr val="0070C0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4716</TotalTime>
  <Words>200</Words>
  <Application>Microsoft Office PowerPoint</Application>
  <PresentationFormat>Custom</PresentationFormat>
  <Paragraphs>27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Courier New</vt:lpstr>
      <vt:lpstr>Office Theme</vt:lpstr>
      <vt:lpstr>PowerPoint Presentation</vt:lpstr>
    </vt:vector>
  </TitlesOfParts>
  <Company>Concentric Medical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Ariel</dc:creator>
  <cp:lastModifiedBy>Martin, Angela</cp:lastModifiedBy>
  <cp:revision>147</cp:revision>
  <cp:lastPrinted>2017-01-16T20:15:14Z</cp:lastPrinted>
  <dcterms:created xsi:type="dcterms:W3CDTF">2012-04-25T20:56:20Z</dcterms:created>
  <dcterms:modified xsi:type="dcterms:W3CDTF">2017-02-14T20:55:26Z</dcterms:modified>
</cp:coreProperties>
</file>